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8"/>
  </p:notesMasterIdLst>
  <p:sldIdLst>
    <p:sldId id="256" r:id="rId2"/>
    <p:sldId id="259" r:id="rId3"/>
    <p:sldId id="260" r:id="rId4"/>
    <p:sldId id="261" r:id="rId5"/>
    <p:sldId id="284" r:id="rId6"/>
    <p:sldId id="286" r:id="rId7"/>
    <p:sldId id="285" r:id="rId8"/>
    <p:sldId id="337" r:id="rId9"/>
    <p:sldId id="290" r:id="rId10"/>
    <p:sldId id="306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287" r:id="rId24"/>
    <p:sldId id="288" r:id="rId25"/>
    <p:sldId id="302" r:id="rId26"/>
    <p:sldId id="304" r:id="rId27"/>
    <p:sldId id="308" r:id="rId28"/>
    <p:sldId id="309" r:id="rId29"/>
    <p:sldId id="310" r:id="rId30"/>
    <p:sldId id="311" r:id="rId31"/>
    <p:sldId id="312" r:id="rId32"/>
    <p:sldId id="332" r:id="rId33"/>
    <p:sldId id="313" r:id="rId34"/>
    <p:sldId id="314" r:id="rId35"/>
    <p:sldId id="315" r:id="rId36"/>
    <p:sldId id="316" r:id="rId37"/>
    <p:sldId id="317" r:id="rId38"/>
    <p:sldId id="318" r:id="rId39"/>
    <p:sldId id="319" r:id="rId40"/>
    <p:sldId id="320" r:id="rId41"/>
    <p:sldId id="321" r:id="rId42"/>
    <p:sldId id="333" r:id="rId43"/>
    <p:sldId id="322" r:id="rId44"/>
    <p:sldId id="323" r:id="rId45"/>
    <p:sldId id="324" r:id="rId46"/>
    <p:sldId id="325" r:id="rId47"/>
    <p:sldId id="334" r:id="rId48"/>
    <p:sldId id="326" r:id="rId49"/>
    <p:sldId id="335" r:id="rId50"/>
    <p:sldId id="327" r:id="rId51"/>
    <p:sldId id="328" r:id="rId52"/>
    <p:sldId id="329" r:id="rId53"/>
    <p:sldId id="330" r:id="rId54"/>
    <p:sldId id="331" r:id="rId55"/>
    <p:sldId id="336" r:id="rId56"/>
    <p:sldId id="266" r:id="rId57"/>
  </p:sldIdLst>
  <p:sldSz cx="9144000" cy="5143500" type="screen16x9"/>
  <p:notesSz cx="6858000" cy="9144000"/>
  <p:embeddedFontLst>
    <p:embeddedFont>
      <p:font typeface="Roboto Condensed" panose="020B0604020202020204" charset="0"/>
      <p:regular r:id="rId59"/>
      <p:bold r:id="rId60"/>
      <p:italic r:id="rId61"/>
      <p:boldItalic r:id="rId62"/>
    </p:embeddedFont>
    <p:embeddedFont>
      <p:font typeface="Roboto Condensed Light" panose="020B0604020202020204" charset="0"/>
      <p:regular r:id="rId63"/>
      <p:bold r:id="rId64"/>
      <p:italic r:id="rId65"/>
      <p:boldItalic r:id="rId66"/>
    </p:embeddedFont>
    <p:embeddedFont>
      <p:font typeface="Arvo" panose="020B0604020202020204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7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035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3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mattturck.com/wp-content/uploads/2017/05/Matt-Turck-FirstMark-2017-Big-Data-Landscape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goal is to turn data into information, and information into </a:t>
            </a:r>
            <a:r>
              <a:rPr lang="en-US" i="0" dirty="0" smtClean="0"/>
              <a:t>insight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Carly Fiorina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Qué </a:t>
            </a:r>
            <a:r>
              <a:rPr lang="es-MX" dirty="0"/>
              <a:t>es un Data </a:t>
            </a:r>
            <a:r>
              <a:rPr lang="es-MX" dirty="0" err="1"/>
              <a:t>Scientist</a:t>
            </a:r>
            <a:r>
              <a:rPr lang="es-MX" dirty="0"/>
              <a:t>?</a:t>
            </a:r>
          </a:p>
          <a:p>
            <a:pPr lvl="1"/>
            <a:r>
              <a:rPr lang="es-MX" dirty="0"/>
              <a:t>No es un analista</a:t>
            </a:r>
          </a:p>
          <a:p>
            <a:pPr lvl="1"/>
            <a:r>
              <a:rPr lang="es-MX" dirty="0"/>
              <a:t>No es un programador</a:t>
            </a:r>
          </a:p>
          <a:p>
            <a:pPr lvl="1"/>
            <a:r>
              <a:rPr lang="es-MX" dirty="0"/>
              <a:t>No es un programador de base de datos.</a:t>
            </a:r>
          </a:p>
          <a:p>
            <a:r>
              <a:rPr lang="es-MX" dirty="0"/>
              <a:t>Hace Ciencia?</a:t>
            </a:r>
          </a:p>
          <a:p>
            <a:pPr lvl="1"/>
            <a:r>
              <a:rPr lang="es-MX" dirty="0"/>
              <a:t>No nos importa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341EEEA-EFBD-48E3-9FB0-6C45B11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822" y="1643866"/>
            <a:ext cx="3591621" cy="28072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912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7080E34-6A77-42D6-9EF8-2DF9A25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29" y="1582219"/>
            <a:ext cx="4063095" cy="322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800" dirty="0" smtClean="0"/>
              <a:t>La </a:t>
            </a:r>
            <a:r>
              <a:rPr lang="es-MX" sz="2800" dirty="0"/>
              <a:t>historia de la Ciencia de Datos tiene dos ramas: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– Inteligencia Artificial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Infraestructura  Computo Paralelo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6668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Machine </a:t>
            </a:r>
            <a:r>
              <a:rPr lang="es-MX" sz="1800" dirty="0" err="1"/>
              <a:t>Learning</a:t>
            </a:r>
            <a:endParaRPr lang="es-MX" sz="1800" dirty="0"/>
          </a:p>
          <a:p>
            <a:pPr lvl="1"/>
            <a:r>
              <a:rPr lang="es-MX" sz="1600" dirty="0"/>
              <a:t>Es el nombre comercial de una rama de Inteligencia Artificial.</a:t>
            </a:r>
          </a:p>
          <a:p>
            <a:pPr lvl="1"/>
            <a:r>
              <a:rPr lang="es-MX" sz="1600" dirty="0"/>
              <a:t>En 1984 aconteció el primer invierno  de la Inteligencia Artificial.</a:t>
            </a:r>
          </a:p>
          <a:p>
            <a:pPr lvl="2"/>
            <a:r>
              <a:rPr lang="es-MX" sz="1200" dirty="0"/>
              <a:t>Se prometieron muchas cosas que no se entregaron</a:t>
            </a:r>
          </a:p>
          <a:p>
            <a:pPr lvl="2"/>
            <a:r>
              <a:rPr lang="es-MX" sz="1200" dirty="0"/>
              <a:t>Faltaban dos cosas:</a:t>
            </a:r>
          </a:p>
          <a:p>
            <a:pPr lvl="3"/>
            <a:r>
              <a:rPr lang="es-MX" sz="1200" dirty="0"/>
              <a:t>Poder de procesamiento</a:t>
            </a:r>
          </a:p>
          <a:p>
            <a:pPr lvl="3"/>
            <a:r>
              <a:rPr lang="es-MX" sz="1200" dirty="0"/>
              <a:t>Datos!!!</a:t>
            </a:r>
          </a:p>
          <a:p>
            <a:pPr lvl="1"/>
            <a:r>
              <a:rPr lang="es-MX" sz="1600" dirty="0"/>
              <a:t>Que creen ustedes que pasó después??</a:t>
            </a:r>
            <a:endParaRPr lang="en-US" sz="1600" dirty="0"/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7540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400" dirty="0"/>
              <a:t>- En los 2000, todo mundo contrataba desarrolladores de bases de datos.</a:t>
            </a:r>
          </a:p>
          <a:p>
            <a:pPr lvl="1"/>
            <a:r>
              <a:rPr lang="es-MX" sz="1400" dirty="0"/>
              <a:t>La aparición del </a:t>
            </a:r>
            <a:r>
              <a:rPr lang="es-MX" sz="1400" dirty="0" err="1"/>
              <a:t>developer</a:t>
            </a:r>
            <a:r>
              <a:rPr lang="es-MX" sz="1400" dirty="0"/>
              <a:t> Full </a:t>
            </a:r>
            <a:r>
              <a:rPr lang="es-MX" sz="1400" dirty="0" err="1"/>
              <a:t>Stack</a:t>
            </a:r>
            <a:endParaRPr lang="es-MX" sz="1400" dirty="0"/>
          </a:p>
          <a:p>
            <a:pPr lvl="1"/>
            <a:r>
              <a:rPr lang="es-MX" sz="1400" dirty="0"/>
              <a:t>Una acumulación masiva de datos</a:t>
            </a:r>
          </a:p>
          <a:p>
            <a:r>
              <a:rPr lang="es-MX" sz="1400" dirty="0" smtClean="0"/>
              <a:t>La </a:t>
            </a:r>
            <a:r>
              <a:rPr lang="es-MX" sz="1400" dirty="0"/>
              <a:t>aparición de las redes sociales masivas.</a:t>
            </a:r>
          </a:p>
          <a:p>
            <a:pPr lvl="1"/>
            <a:r>
              <a:rPr lang="es-MX" sz="1400" dirty="0"/>
              <a:t>Facebook tiene alrededor de 2 mil millones de usuarios</a:t>
            </a:r>
          </a:p>
          <a:p>
            <a:pPr lvl="1"/>
            <a:r>
              <a:rPr lang="es-MX" sz="1400" dirty="0"/>
              <a:t>Se generan datos iguales a alrededor de 500, 000, 000 millones de canciones cada día.</a:t>
            </a:r>
          </a:p>
          <a:p>
            <a:pPr lvl="1"/>
            <a:r>
              <a:rPr lang="es-MX" sz="1400" dirty="0"/>
              <a:t>Quien los va categorizar?</a:t>
            </a:r>
          </a:p>
          <a:p>
            <a:r>
              <a:rPr lang="es-MX" sz="1400" dirty="0" smtClean="0"/>
              <a:t>De </a:t>
            </a:r>
            <a:r>
              <a:rPr lang="es-MX" sz="1400" dirty="0"/>
              <a:t>pronto a hay datos de sobra, y adivinen que más, el procesamiento también es sustancialmente mayor al que se tenía en 1984.</a:t>
            </a:r>
            <a:endParaRPr lang="en-US" sz="1400" dirty="0"/>
          </a:p>
          <a:p>
            <a:endParaRPr lang="es-MX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773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Popularidad </a:t>
            </a:r>
            <a:r>
              <a:rPr lang="es-MX" dirty="0"/>
              <a:t>de “nuevos” algoritmos:</a:t>
            </a:r>
          </a:p>
          <a:p>
            <a:pPr lvl="1"/>
            <a:r>
              <a:rPr lang="es-MX" sz="2000" dirty="0"/>
              <a:t>Sistemas  de recomendación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Redes Neuronales Profundas  (Deep </a:t>
            </a:r>
            <a:r>
              <a:rPr lang="es-MX" sz="2000" dirty="0" err="1"/>
              <a:t>Learning</a:t>
            </a:r>
            <a:r>
              <a:rPr lang="es-MX" sz="2000" dirty="0"/>
              <a:t>)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Gradiente Descendente (</a:t>
            </a:r>
            <a:r>
              <a:rPr lang="es-MX" sz="2000" dirty="0" err="1"/>
              <a:t>XGBoost</a:t>
            </a:r>
            <a:r>
              <a:rPr lang="es-MX" sz="2000" dirty="0"/>
              <a:t>)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249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58708-902A-4BD0-8441-3FEFA977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MX" sz="2800" dirty="0" smtClean="0"/>
              <a:t>Se </a:t>
            </a:r>
            <a:r>
              <a:rPr lang="es-MX" sz="2800" dirty="0"/>
              <a:t>abandonó la dependencia en maquinas únicas poderosas.</a:t>
            </a:r>
          </a:p>
          <a:p>
            <a:endParaRPr lang="es-MX" sz="2800" dirty="0"/>
          </a:p>
          <a:p>
            <a:r>
              <a:rPr lang="es-MX" sz="2800" dirty="0" smtClean="0"/>
              <a:t>El </a:t>
            </a:r>
            <a:r>
              <a:rPr lang="es-MX" sz="2800" dirty="0"/>
              <a:t>computo distribuido se volvió barato y razonable.</a:t>
            </a:r>
          </a:p>
          <a:p>
            <a:pPr lvl="1"/>
            <a:r>
              <a:rPr lang="es-MX" sz="2400" dirty="0" err="1"/>
              <a:t>Hadoop</a:t>
            </a:r>
            <a:endParaRPr lang="es-MX" sz="2400" dirty="0"/>
          </a:p>
          <a:p>
            <a:pPr lvl="2"/>
            <a:r>
              <a:rPr lang="es-MX" sz="1800" dirty="0" err="1"/>
              <a:t>Hortonworks</a:t>
            </a:r>
            <a:endParaRPr lang="es-MX" sz="1800" dirty="0"/>
          </a:p>
          <a:p>
            <a:pPr lvl="2"/>
            <a:r>
              <a:rPr lang="es-MX" sz="1800" dirty="0"/>
              <a:t>Cloudera</a:t>
            </a:r>
          </a:p>
          <a:p>
            <a:pPr lvl="2"/>
            <a:r>
              <a:rPr lang="es-MX" sz="1800" dirty="0"/>
              <a:t>AWS</a:t>
            </a:r>
          </a:p>
          <a:p>
            <a:pPr lvl="2"/>
            <a:r>
              <a:rPr lang="es-MX" sz="1800" dirty="0"/>
              <a:t>Google</a:t>
            </a:r>
          </a:p>
          <a:p>
            <a:pPr lvl="2"/>
            <a:r>
              <a:rPr lang="es-MX" sz="1800" dirty="0"/>
              <a:t>Azure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9648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Almacenar muchos datos es difícil:</a:t>
            </a:r>
          </a:p>
          <a:p>
            <a:pPr lvl="1"/>
            <a:r>
              <a:rPr lang="es-MX" sz="2000" dirty="0"/>
              <a:t>Bases de datos paralelas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redundante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distribuido.</a:t>
            </a:r>
            <a:endParaRPr lang="en-US" sz="2000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760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Por que todos queremos saber como se va a calificar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A6D36C6-F6C5-49FE-BA16-AC2C39179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0069" y="1479479"/>
            <a:ext cx="3165024" cy="296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60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Conclusión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s-MX" dirty="0"/>
          </a:p>
          <a:p>
            <a:r>
              <a:rPr lang="es-MX" dirty="0"/>
              <a:t>Se requirieron muchas condiciones para la aparición de Data </a:t>
            </a:r>
            <a:r>
              <a:rPr lang="es-MX" dirty="0" err="1"/>
              <a:t>Science</a:t>
            </a:r>
            <a:r>
              <a:rPr lang="es-MX" dirty="0"/>
              <a:t> como profesión:</a:t>
            </a:r>
          </a:p>
          <a:p>
            <a:pPr lvl="1"/>
            <a:r>
              <a:rPr lang="es-MX" dirty="0" err="1" smtClean="0"/>
              <a:t>Expertise</a:t>
            </a:r>
            <a:r>
              <a:rPr lang="es-MX" dirty="0" smtClean="0"/>
              <a:t> </a:t>
            </a:r>
            <a:r>
              <a:rPr lang="es-MX" dirty="0"/>
              <a:t>en Machine </a:t>
            </a:r>
            <a:r>
              <a:rPr lang="es-MX" dirty="0" err="1"/>
              <a:t>Learning</a:t>
            </a:r>
            <a:endParaRPr lang="en-US" dirty="0"/>
          </a:p>
          <a:p>
            <a:pPr lvl="1"/>
            <a:r>
              <a:rPr lang="en-US" dirty="0" smtClean="0"/>
              <a:t>Expertise </a:t>
            </a:r>
            <a:r>
              <a:rPr lang="en-US" dirty="0" err="1"/>
              <a:t>en</a:t>
            </a:r>
            <a:r>
              <a:rPr lang="en-US" dirty="0"/>
              <a:t> Hardware</a:t>
            </a:r>
          </a:p>
          <a:p>
            <a:pPr lvl="1"/>
            <a:r>
              <a:rPr lang="es-MX" b="1" dirty="0" err="1" smtClean="0"/>
              <a:t>Expertise</a:t>
            </a:r>
            <a:r>
              <a:rPr lang="es-MX" b="1" dirty="0" smtClean="0"/>
              <a:t> </a:t>
            </a:r>
            <a:r>
              <a:rPr lang="es-MX" b="1" dirty="0"/>
              <a:t>en Negocios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2195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Ecosistema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C8C4F-23B2-4C4C-A199-0D8BE96A8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446" y="1201412"/>
            <a:ext cx="5038528" cy="34350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D6E92B-2F94-46F4-9906-B6A17C52B0C6}"/>
              </a:ext>
            </a:extLst>
          </p:cNvPr>
          <p:cNvSpPr/>
          <p:nvPr/>
        </p:nvSpPr>
        <p:spPr>
          <a:xfrm>
            <a:off x="7161088" y="1602769"/>
            <a:ext cx="16849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http://mattturck.com/wp-content/uploads/2017/05/Matt-Turck-FirstMark-2017-Big-Data-Landscape.png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75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1026" name="Picture 2" descr="24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053" y="729466"/>
            <a:ext cx="52768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58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2050" name="Picture 2" descr="112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8" y="719191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688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3074" name="Picture 2" descr="Image result for data science venn diagram 2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31" y="533400"/>
            <a:ext cx="5482197" cy="410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34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41691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</a:t>
            </a:r>
            <a:r>
              <a:rPr lang="en-US" i="0" dirty="0" smtClean="0"/>
              <a:t>.</a:t>
            </a:r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08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865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84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523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</a:t>
            </a:r>
            <a:r>
              <a:rPr lang="en-US" sz="1600" dirty="0" smtClean="0"/>
              <a:t>Natural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73758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 err="1"/>
              <a:t>Ruteo</a:t>
            </a:r>
            <a:r>
              <a:rPr lang="en-US" sz="2800" dirty="0"/>
              <a:t> </a:t>
            </a:r>
            <a:r>
              <a:rPr lang="en-US" sz="2800" dirty="0" err="1"/>
              <a:t>inteligente</a:t>
            </a:r>
            <a:r>
              <a:rPr lang="en-US" sz="2800" dirty="0"/>
              <a:t>:</a:t>
            </a:r>
          </a:p>
          <a:p>
            <a:pPr lvl="2"/>
            <a:r>
              <a:rPr lang="en-US" sz="2000" dirty="0" err="1"/>
              <a:t>Basados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eventos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la </a:t>
            </a:r>
            <a:r>
              <a:rPr lang="en-US" sz="2000" dirty="0" err="1"/>
              <a:t>predicción</a:t>
            </a:r>
            <a:r>
              <a:rPr lang="en-US" sz="2000" dirty="0"/>
              <a:t>, </a:t>
            </a:r>
            <a:r>
              <a:rPr lang="en-US" sz="2000" dirty="0" err="1"/>
              <a:t>hacer</a:t>
            </a:r>
            <a:r>
              <a:rPr lang="en-US" sz="2000" dirty="0"/>
              <a:t> </a:t>
            </a:r>
            <a:r>
              <a:rPr lang="en-US" sz="2000" dirty="0" err="1"/>
              <a:t>ruteos</a:t>
            </a:r>
            <a:r>
              <a:rPr lang="en-US" sz="2000" dirty="0"/>
              <a:t> </a:t>
            </a:r>
            <a:r>
              <a:rPr lang="en-US" sz="2000" dirty="0" err="1"/>
              <a:t>inteligentes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Dado que el </a:t>
            </a:r>
            <a:r>
              <a:rPr lang="en-US" sz="2000" dirty="0" err="1"/>
              <a:t>evento</a:t>
            </a:r>
            <a:r>
              <a:rPr lang="en-US" sz="2000" dirty="0"/>
              <a:t> A </a:t>
            </a:r>
            <a:r>
              <a:rPr lang="en-US" sz="2000" dirty="0" err="1"/>
              <a:t>va</a:t>
            </a:r>
            <a:r>
              <a:rPr lang="en-US" sz="2000" dirty="0"/>
              <a:t> a </a:t>
            </a:r>
            <a:r>
              <a:rPr lang="en-US" sz="2000" dirty="0" err="1"/>
              <a:t>pasar</a:t>
            </a:r>
            <a:r>
              <a:rPr lang="en-US" sz="2000" dirty="0"/>
              <a:t>, la </a:t>
            </a:r>
            <a:r>
              <a:rPr lang="en-US" sz="2000" dirty="0" err="1"/>
              <a:t>probabilidad</a:t>
            </a:r>
            <a:r>
              <a:rPr lang="en-US" sz="2000" dirty="0"/>
              <a:t> de que B </a:t>
            </a:r>
            <a:r>
              <a:rPr lang="en-US" sz="2000" dirty="0" err="1"/>
              <a:t>pase</a:t>
            </a:r>
            <a:r>
              <a:rPr lang="en-US" sz="2000" dirty="0"/>
              <a:t> </a:t>
            </a:r>
            <a:r>
              <a:rPr lang="en-US" sz="2000" dirty="0" err="1"/>
              <a:t>cruza</a:t>
            </a:r>
            <a:r>
              <a:rPr lang="en-US" sz="2000" dirty="0"/>
              <a:t> el </a:t>
            </a:r>
            <a:r>
              <a:rPr lang="en-US" sz="2000" dirty="0" err="1"/>
              <a:t>límite</a:t>
            </a:r>
            <a:r>
              <a:rPr lang="en-US" sz="2000" dirty="0"/>
              <a:t> </a:t>
            </a:r>
            <a:r>
              <a:rPr lang="en-US" sz="2000" dirty="0" err="1"/>
              <a:t>permitido</a:t>
            </a:r>
            <a:r>
              <a:rPr lang="en-US" sz="2000" dirty="0"/>
              <a:t>.</a:t>
            </a:r>
            <a:endParaRPr lang="en-US" sz="3600" dirty="0"/>
          </a:p>
          <a:p>
            <a:endParaRPr lang="es-MX" sz="4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17186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77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Ciencia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en el Mercado de </a:t>
            </a:r>
            <a:r>
              <a:rPr lang="en-US" dirty="0" err="1">
                <a:solidFill>
                  <a:schemeClr val="tx1"/>
                </a:solidFill>
              </a:rPr>
              <a:t>Servicios</a:t>
            </a:r>
            <a:r>
              <a:rPr lang="en-US" dirty="0">
                <a:solidFill>
                  <a:schemeClr val="tx1"/>
                </a:solidFill>
              </a:rPr>
              <a:t> -IT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14426" b="14426"/>
          <a:stretch>
            <a:fillRect/>
          </a:stretch>
        </p:blipFill>
        <p:spPr>
          <a:xfrm>
            <a:off x="1104900" y="1158875"/>
            <a:ext cx="6375400" cy="3271044"/>
          </a:xfrm>
        </p:spPr>
      </p:pic>
    </p:spTree>
    <p:extLst>
      <p:ext uri="{BB962C8B-B14F-4D97-AF65-F5344CB8AC3E}">
        <p14:creationId xmlns:p14="http://schemas.microsoft.com/office/powerpoint/2010/main" val="16718774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100" dirty="0" err="1"/>
              <a:t>Cuanto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le </a:t>
            </a:r>
            <a:r>
              <a:rPr lang="en-US" sz="2100" dirty="0" err="1"/>
              <a:t>cueste</a:t>
            </a:r>
            <a:r>
              <a:rPr lang="en-US" sz="2100" dirty="0"/>
              <a:t> a Amazon </a:t>
            </a:r>
            <a:r>
              <a:rPr lang="en-US" sz="2100" dirty="0" err="1"/>
              <a:t>que</a:t>
            </a:r>
            <a:r>
              <a:rPr lang="en-US" sz="2100" dirty="0"/>
              <a:t> un </a:t>
            </a:r>
            <a:r>
              <a:rPr lang="en-US" sz="2100" dirty="0" err="1"/>
              <a:t>servidor</a:t>
            </a:r>
            <a:r>
              <a:rPr lang="en-US" sz="2100" dirty="0"/>
              <a:t> no </a:t>
            </a:r>
            <a:r>
              <a:rPr lang="en-US" sz="2100" dirty="0" err="1"/>
              <a:t>funcione</a:t>
            </a:r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Si el SAT </a:t>
            </a:r>
            <a:r>
              <a:rPr lang="en-US" sz="2100" dirty="0" err="1"/>
              <a:t>tiene</a:t>
            </a:r>
            <a:r>
              <a:rPr lang="en-US" sz="2100" dirty="0"/>
              <a:t> </a:t>
            </a:r>
            <a:r>
              <a:rPr lang="en-US" sz="2100" dirty="0" err="1"/>
              <a:t>problemas</a:t>
            </a:r>
            <a:r>
              <a:rPr lang="en-US" sz="2100" dirty="0"/>
              <a:t> con la red en </a:t>
            </a:r>
            <a:r>
              <a:rPr lang="en-US" sz="2100" dirty="0" err="1"/>
              <a:t>Marzo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pase</a:t>
            </a:r>
            <a:r>
              <a:rPr lang="en-US" sz="2100" dirty="0"/>
              <a:t>?</a:t>
            </a:r>
          </a:p>
          <a:p>
            <a:endParaRPr lang="en-US" sz="2100" dirty="0"/>
          </a:p>
          <a:p>
            <a:r>
              <a:rPr lang="en-US" sz="2100" dirty="0"/>
              <a:t>ITOA </a:t>
            </a:r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sorprendentemente</a:t>
            </a:r>
            <a:r>
              <a:rPr lang="en-US" sz="2100" dirty="0"/>
              <a:t> </a:t>
            </a:r>
            <a:r>
              <a:rPr lang="en-US" sz="2100" dirty="0" err="1"/>
              <a:t>dificil</a:t>
            </a:r>
            <a:r>
              <a:rPr lang="en-US" sz="2100" dirty="0"/>
              <a:t> de </a:t>
            </a:r>
            <a:r>
              <a:rPr lang="en-US" sz="2100" dirty="0" err="1"/>
              <a:t>implementar</a:t>
            </a:r>
            <a:r>
              <a:rPr lang="en-US" sz="2100" dirty="0"/>
              <a:t>:</a:t>
            </a:r>
          </a:p>
          <a:p>
            <a:pPr lvl="1"/>
            <a:r>
              <a:rPr lang="en-US" sz="1800" dirty="0" err="1"/>
              <a:t>Analiticos</a:t>
            </a:r>
            <a:r>
              <a:rPr lang="en-US" sz="1800" dirty="0"/>
              <a:t> + TI </a:t>
            </a:r>
            <a:r>
              <a:rPr lang="en-US" sz="1800" dirty="0" err="1"/>
              <a:t>tradicional</a:t>
            </a:r>
            <a:r>
              <a:rPr lang="en-US" sz="1800" dirty="0"/>
              <a:t> = </a:t>
            </a:r>
            <a:r>
              <a:rPr lang="en-US" sz="1800" dirty="0" err="1"/>
              <a:t>Desastre</a:t>
            </a:r>
            <a:r>
              <a:rPr lang="en-US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96414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0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21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3952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Avengers</a:t>
            </a:r>
            <a:endParaRPr lang="es-MX" sz="1800" dirty="0"/>
          </a:p>
          <a:p>
            <a:pPr lvl="1"/>
            <a:r>
              <a:rPr lang="es-MX" sz="1800" dirty="0" err="1"/>
              <a:t>Star</a:t>
            </a:r>
            <a:r>
              <a:rPr lang="es-MX" sz="1800" dirty="0"/>
              <a:t> </a:t>
            </a:r>
            <a:r>
              <a:rPr lang="es-MX" sz="1800" dirty="0" err="1"/>
              <a:t>Wars</a:t>
            </a:r>
            <a:endParaRPr lang="es-MX" sz="1800" dirty="0"/>
          </a:p>
          <a:p>
            <a:pPr lvl="1"/>
            <a:r>
              <a:rPr lang="es-MX" sz="1800" dirty="0"/>
              <a:t>Pixar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198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curso inducirá al alumno a la ciencia de datos y proporcionará conocimientos y habilidades para utilizar las diferentes herramientas de Inteligencia de Negocios para generar valor y dar soporte a la toma de decisiones. </a:t>
            </a:r>
            <a:endParaRPr lang="es-MX" dirty="0" smtClean="0"/>
          </a:p>
          <a:p>
            <a:pPr marL="76200" indent="0">
              <a:buNone/>
            </a:pPr>
            <a:r>
              <a:rPr lang="es-MX" dirty="0" smtClean="0"/>
              <a:t>Se </a:t>
            </a:r>
            <a:r>
              <a:rPr lang="es-MX" dirty="0"/>
              <a:t>detallarán mejores prácticas y se dará una introducción al ciclo de vida de un proyecto de Ciencia de Datos.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152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8881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0687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927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67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9C06-159B-438A-877D-44F8E8A5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5E38-2CBD-4592-8C6C-972BEDC4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90" y="1327350"/>
            <a:ext cx="4800106" cy="30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416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78DC-5862-43BC-8E68-ACBAA65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B217-CC73-43FB-9E06-A7151CD63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- Qué vas a construir?:</a:t>
            </a:r>
          </a:p>
          <a:p>
            <a:pPr lvl="1"/>
            <a:r>
              <a:rPr lang="es-MX" sz="1800" dirty="0"/>
              <a:t>Ford tiene una de las líneas de ensamblado mas complejas del mundo.</a:t>
            </a:r>
          </a:p>
          <a:p>
            <a:pPr lvl="1"/>
            <a:r>
              <a:rPr lang="es-MX" sz="1800" dirty="0"/>
              <a:t>Que pasa si tienes control sobre lo que cada persona quiere en un auto.</a:t>
            </a:r>
          </a:p>
          <a:p>
            <a:pPr lvl="1"/>
            <a:r>
              <a:rPr lang="es-MX" sz="1800" dirty="0"/>
              <a:t>Utilizaron Facebook para minar las opiniones de las personas y diseñar así los autos.</a:t>
            </a:r>
          </a:p>
          <a:p>
            <a:pPr lvl="1"/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3392720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Cómo lo vas a construir?</a:t>
            </a:r>
          </a:p>
          <a:p>
            <a:pPr lvl="1"/>
            <a:r>
              <a:rPr lang="es-MX" sz="2000" dirty="0" smtClean="0"/>
              <a:t>Mantenimiento </a:t>
            </a:r>
            <a:r>
              <a:rPr lang="es-MX" sz="2000" dirty="0"/>
              <a:t>predictivo*</a:t>
            </a:r>
          </a:p>
          <a:p>
            <a:pPr lvl="1"/>
            <a:r>
              <a:rPr lang="es-MX" sz="2000" dirty="0"/>
              <a:t>Ford creó algoritmos que basados en las piezas en piso, pueden crear nuevos prototipos basados en los gustos del cliente.</a:t>
            </a:r>
          </a:p>
          <a:p>
            <a:pPr lvl="1"/>
            <a:r>
              <a:rPr lang="es-MX" sz="2000" dirty="0"/>
              <a:t>Como vas a entrenar a tus obreros en línea, y es ese entrenamiento útil?</a:t>
            </a:r>
            <a:endParaRPr lang="en-US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35044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67DB-6507-4F51-A64E-D088528E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35E6-5E7D-49CD-87D5-1F2464B63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- Manejo dinámico de inventarios:</a:t>
            </a:r>
          </a:p>
          <a:p>
            <a:pPr lvl="1"/>
            <a:r>
              <a:rPr lang="es-MX" sz="2000" dirty="0"/>
              <a:t>Modelos predictivos de demanda y uso de inventario.</a:t>
            </a:r>
          </a:p>
          <a:p>
            <a:pPr lvl="2"/>
            <a:r>
              <a:rPr lang="es-MX" sz="2000" dirty="0"/>
              <a:t>Depende del producto, puede ajustarse dinámicamente</a:t>
            </a:r>
          </a:p>
          <a:p>
            <a:pPr lvl="2"/>
            <a:r>
              <a:rPr lang="es-MX" sz="2000" dirty="0"/>
              <a:t>Predicción de consumo en punto de venta</a:t>
            </a:r>
          </a:p>
          <a:p>
            <a:pPr lvl="1"/>
            <a:r>
              <a:rPr lang="es-MX" sz="2000" dirty="0"/>
              <a:t>Predicción de demanda en cuestión de transporte</a:t>
            </a:r>
          </a:p>
          <a:p>
            <a:pPr lvl="1"/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41652714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Preguntas:</a:t>
            </a:r>
          </a:p>
          <a:p>
            <a:pPr lvl="2"/>
            <a:r>
              <a:rPr lang="es-MX" sz="1800" dirty="0"/>
              <a:t>Que productos les parece que tendrán mayor demanda en estas tres fechas:</a:t>
            </a:r>
          </a:p>
          <a:p>
            <a:pPr lvl="3"/>
            <a:r>
              <a:rPr lang="es-MX" sz="1800" dirty="0"/>
              <a:t>Navidad</a:t>
            </a:r>
          </a:p>
          <a:p>
            <a:pPr lvl="3"/>
            <a:r>
              <a:rPr lang="es-MX" sz="1800" dirty="0"/>
              <a:t>Mundial de Futbol</a:t>
            </a:r>
          </a:p>
          <a:p>
            <a:pPr lvl="3"/>
            <a:r>
              <a:rPr lang="es-MX" sz="1800" dirty="0" err="1"/>
              <a:t>Dia</a:t>
            </a:r>
            <a:r>
              <a:rPr lang="es-MX" sz="1800" dirty="0"/>
              <a:t> de acción de gracias.</a:t>
            </a:r>
            <a:endParaRPr lang="en-US" sz="1800" dirty="0"/>
          </a:p>
          <a:p>
            <a:pPr lvl="2"/>
            <a:r>
              <a:rPr lang="es-MX" sz="1800" dirty="0"/>
              <a:t>Cómo medirían los efectos? Que </a:t>
            </a:r>
            <a:r>
              <a:rPr lang="es-MX" sz="1800" dirty="0" err="1"/>
              <a:t>necestarían</a:t>
            </a:r>
            <a:r>
              <a:rPr lang="es-MX" sz="1800" dirty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0316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Requisitos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programación, manejo avanzado de Excel, conocimientos básicos de estadística.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836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53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735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338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57445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62903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2118750" y="15769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</a:t>
            </a:r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Población Objetivo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36885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sz="2000" dirty="0" smtClean="0"/>
              <a:t>Directivos </a:t>
            </a:r>
            <a:r>
              <a:rPr lang="es-MX" sz="2000" dirty="0"/>
              <a:t>o personas de nivel gerencial, analistas que quieran introducirse a la ciencia de datos y en particular obtener habilidades para implementar estrategias de Inteligencia de Negocio.</a:t>
            </a: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5" y="909350"/>
            <a:ext cx="4097700" cy="40977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5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Calificación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200" dirty="0"/>
              <a:t>La evaluación consistirá en:</a:t>
            </a:r>
          </a:p>
          <a:p>
            <a:r>
              <a:rPr lang="es-MX" sz="1200" dirty="0"/>
              <a:t>El proyecto final será el 60% de la evaluación final.</a:t>
            </a:r>
          </a:p>
          <a:p>
            <a:pPr lvl="1"/>
            <a:r>
              <a:rPr lang="es-MX" sz="1200" dirty="0"/>
              <a:t>El proyecto final </a:t>
            </a:r>
            <a:r>
              <a:rPr lang="es-MX" sz="1200" dirty="0" smtClean="0"/>
              <a:t>consistirá </a:t>
            </a:r>
            <a:r>
              <a:rPr lang="es-MX" sz="1200" dirty="0"/>
              <a:t>en el uso de un set de datos de su preferencia para diseñar un caso de negocio.</a:t>
            </a:r>
          </a:p>
          <a:p>
            <a:pPr lvl="1"/>
            <a:r>
              <a:rPr lang="es-MX" sz="1200" dirty="0"/>
              <a:t>Pueden hacer equipos de hasta tres personas.</a:t>
            </a:r>
          </a:p>
          <a:p>
            <a:pPr lvl="1"/>
            <a:r>
              <a:rPr lang="es-MX" sz="1200" dirty="0"/>
              <a:t>Necesitan hacer un reporte de 3-5 paginas sobre el set de datos, el diseño y las variables usadas.</a:t>
            </a:r>
          </a:p>
          <a:p>
            <a:r>
              <a:rPr lang="es-MX" sz="1200" dirty="0"/>
              <a:t>El restante 40% será distribuido de la siguiente forma:</a:t>
            </a:r>
          </a:p>
          <a:p>
            <a:pPr lvl="1"/>
            <a:r>
              <a:rPr lang="es-MX" sz="1200" dirty="0"/>
              <a:t>Dos </a:t>
            </a:r>
            <a:r>
              <a:rPr lang="es-MX" sz="1200" dirty="0" smtClean="0"/>
              <a:t>exámenes.</a:t>
            </a:r>
            <a:endParaRPr lang="es-MX" sz="1200" dirty="0"/>
          </a:p>
          <a:p>
            <a:pPr lvl="1"/>
            <a:r>
              <a:rPr lang="es-MX" sz="1200" dirty="0"/>
              <a:t>Dos tareas.</a:t>
            </a:r>
          </a:p>
          <a:p>
            <a:pPr lvl="1"/>
            <a:r>
              <a:rPr lang="es-MX" sz="1200" dirty="0"/>
              <a:t>Participación en clase</a:t>
            </a:r>
          </a:p>
          <a:p>
            <a:endParaRPr lang="es-MX" sz="12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1ª Tarea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Leer:</a:t>
            </a:r>
          </a:p>
          <a:p>
            <a:pPr lvl="1"/>
            <a:r>
              <a:rPr lang="en-US" dirty="0"/>
              <a:t>Enterprise Data Analysis and Visualization: An Interview Study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97236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Introducción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Qué es y con que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1623</TotalTime>
  <Words>1611</Words>
  <Application>Microsoft Office PowerPoint</Application>
  <PresentationFormat>Presentación en pantalla (16:9)</PresentationFormat>
  <Paragraphs>270</Paragraphs>
  <Slides>56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56</vt:i4>
      </vt:variant>
    </vt:vector>
  </HeadingPairs>
  <TitlesOfParts>
    <vt:vector size="61" baseType="lpstr">
      <vt:lpstr>Arial</vt:lpstr>
      <vt:lpstr>Roboto Condensed</vt:lpstr>
      <vt:lpstr>Roboto Condensed Light</vt:lpstr>
      <vt:lpstr>Arvo</vt:lpstr>
      <vt:lpstr>Salerio template</vt:lpstr>
      <vt:lpstr>Introducción a la Ciencia de Datos</vt:lpstr>
      <vt:lpstr>Anuncios parroquiales</vt:lpstr>
      <vt:lpstr>Presentación de PowerPoint</vt:lpstr>
      <vt:lpstr>Objetivo</vt:lpstr>
      <vt:lpstr>Requisitos</vt:lpstr>
      <vt:lpstr>Población Objetivo</vt:lpstr>
      <vt:lpstr>Calificación</vt:lpstr>
      <vt:lpstr>1ª Tarea</vt:lpstr>
      <vt:lpstr>Introducción</vt:lpstr>
      <vt:lpstr>Presentación de PowerPoint</vt:lpstr>
      <vt:lpstr>Historia de la Ciencia de datos</vt:lpstr>
      <vt:lpstr>Historia de la Ciencia de datos</vt:lpstr>
      <vt:lpstr>Historia de la Ciencia de Datos</vt:lpstr>
      <vt:lpstr>Historia de la Ciencia de Datos</vt:lpstr>
      <vt:lpstr>Machine Learning</vt:lpstr>
      <vt:lpstr>Machine Learning</vt:lpstr>
      <vt:lpstr>Machine Learning</vt:lpstr>
      <vt:lpstr>Infraestructura</vt:lpstr>
      <vt:lpstr>Infraestructura</vt:lpstr>
      <vt:lpstr>Infraestructura</vt:lpstr>
      <vt:lpstr>Conclusión</vt:lpstr>
      <vt:lpstr>Ecosistema de la Ciencia de Datos</vt:lpstr>
      <vt:lpstr>Presentación de PowerPoint</vt:lpstr>
      <vt:lpstr>Presentación de PowerPoint</vt:lpstr>
      <vt:lpstr>Presentación de PowerPoint</vt:lpstr>
      <vt:lpstr>Casos de uso de la Ciencia de Datos</vt:lpstr>
      <vt:lpstr>Presentación de PowerPoint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-IT</vt:lpstr>
      <vt:lpstr>Ciencia de Datos en el Mercado de Servicios -TI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Presentación de PowerPoint</vt:lpstr>
      <vt:lpstr>Ciencia de Datos en el Mercado de Servicios -Transporte</vt:lpstr>
      <vt:lpstr>Ciencia de Datos en el Mercado de Servicios -Transporte</vt:lpstr>
      <vt:lpstr>Presentación de PowerPoint</vt:lpstr>
      <vt:lpstr>Ciencia de Datos en el Mercado de Servicios -Transporte</vt:lpstr>
      <vt:lpstr>Ciencia de Datos en el mercado manufacturero - Automotriz </vt:lpstr>
      <vt:lpstr>Ciencia de Datos en el mercado manufacturero - Automotriz </vt:lpstr>
      <vt:lpstr>Ciencia de Datos en el mercado manufacturero - Automotriz </vt:lpstr>
      <vt:lpstr>Ciencia de Datos en el mercado manufacturero</vt:lpstr>
      <vt:lpstr>Ciencia de Datos en el mercado manufacturero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Want big impact? USE BIG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11</cp:revision>
  <dcterms:modified xsi:type="dcterms:W3CDTF">2018-10-08T18:28:04Z</dcterms:modified>
</cp:coreProperties>
</file>